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95" r:id="rId2"/>
    <p:sldId id="495" r:id="rId3"/>
    <p:sldId id="417" r:id="rId4"/>
    <p:sldId id="480" r:id="rId5"/>
    <p:sldId id="481" r:id="rId6"/>
    <p:sldId id="482" r:id="rId7"/>
    <p:sldId id="483" r:id="rId8"/>
    <p:sldId id="484" r:id="rId9"/>
    <p:sldId id="485" r:id="rId10"/>
    <p:sldId id="422" r:id="rId11"/>
    <p:sldId id="423" r:id="rId12"/>
    <p:sldId id="424" r:id="rId13"/>
    <p:sldId id="427" r:id="rId14"/>
    <p:sldId id="428" r:id="rId15"/>
    <p:sldId id="486" r:id="rId16"/>
    <p:sldId id="258" r:id="rId17"/>
    <p:sldId id="259" r:id="rId18"/>
    <p:sldId id="474" r:id="rId19"/>
    <p:sldId id="487" r:id="rId20"/>
    <p:sldId id="476" r:id="rId21"/>
    <p:sldId id="478" r:id="rId22"/>
    <p:sldId id="479" r:id="rId23"/>
    <p:sldId id="489" r:id="rId24"/>
    <p:sldId id="488" r:id="rId25"/>
    <p:sldId id="493" r:id="rId26"/>
    <p:sldId id="490" r:id="rId27"/>
    <p:sldId id="491" r:id="rId28"/>
    <p:sldId id="492" r:id="rId29"/>
    <p:sldId id="475" r:id="rId30"/>
    <p:sldId id="458" r:id="rId31"/>
    <p:sldId id="459" r:id="rId32"/>
    <p:sldId id="460" r:id="rId33"/>
    <p:sldId id="462" r:id="rId34"/>
    <p:sldId id="464" r:id="rId35"/>
    <p:sldId id="463" r:id="rId36"/>
    <p:sldId id="465" r:id="rId37"/>
    <p:sldId id="456" r:id="rId38"/>
    <p:sldId id="449" r:id="rId39"/>
    <p:sldId id="452" r:id="rId40"/>
    <p:sldId id="454" r:id="rId41"/>
    <p:sldId id="448" r:id="rId42"/>
    <p:sldId id="293" r:id="rId43"/>
    <p:sldId id="467" r:id="rId44"/>
    <p:sldId id="468" r:id="rId45"/>
    <p:sldId id="469" r:id="rId46"/>
    <p:sldId id="471" r:id="rId47"/>
    <p:sldId id="470" r:id="rId48"/>
    <p:sldId id="410" r:id="rId49"/>
    <p:sldId id="411" r:id="rId50"/>
    <p:sldId id="299" r:id="rId51"/>
    <p:sldId id="300" r:id="rId52"/>
    <p:sldId id="297" r:id="rId53"/>
    <p:sldId id="298" r:id="rId54"/>
    <p:sldId id="337" r:id="rId55"/>
    <p:sldId id="292" r:id="rId56"/>
    <p:sldId id="397" r:id="rId57"/>
    <p:sldId id="385" r:id="rId58"/>
    <p:sldId id="494" r:id="rId59"/>
    <p:sldId id="322" r:id="rId60"/>
    <p:sldId id="323" r:id="rId6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2FF02-BCC9-407B-96DC-E309CDAF4ABF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CFF5C-8349-49B8-B160-5D1F7E35B85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672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FF5C-8349-49B8-B160-5D1F7E35B85F}" type="slidenum">
              <a:rPr lang="fi-FI" smtClean="0"/>
              <a:pPr/>
              <a:t>16</a:t>
            </a:fld>
            <a:endParaRPr lang="fi-F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smtClean="0"/>
              <a:t>ON HYVÄ PALAUTUA JA PITÄÄ TARVITTAVIA TAUKOJA. </a:t>
            </a:r>
          </a:p>
        </p:txBody>
      </p:sp>
      <p:sp>
        <p:nvSpPr>
          <p:cNvPr id="4506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7BD8F-E358-44AB-8043-6609B905F6BC}" type="slidenum">
              <a:rPr lang="fi-FI" smtClean="0"/>
              <a:pPr/>
              <a:t>47</a:t>
            </a:fld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4C44-EFE6-4469-81FD-FE2B9C8FDDDA}" type="datetimeFigureOut">
              <a:rPr lang="fi-FI" smtClean="0"/>
              <a:pPr/>
              <a:t>3.7.2017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E425-20C3-4AE3-9D4D-52E9230D032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Pictures\Tuusulan sr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0102578" cy="6858000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4716016" y="404664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KAIKKI SYYT JOTKA   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ESTÄVÄT MEITÄ  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LÄHTEMÄSTÄ 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TAISTELUUN </a:t>
            </a:r>
            <a:b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fi-FI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TAISTELUUN</a:t>
            </a:r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INHIMILLISYYDEN    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EDISTÄMISEKSI   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TYÖPAIKALLASI </a:t>
            </a:r>
            <a:b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KAIKKI SYYT OVAT   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SILLOIN TEKOSYITÄ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" y="206084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KYYNIKKO ON ”VAMPYYRI”</a:t>
            </a:r>
          </a:p>
          <a:p>
            <a:r>
              <a:rPr lang="fi-FI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JOKA IMEE TOISEN VOIMAN</a:t>
            </a:r>
            <a:endParaRPr lang="fi-FI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67544" y="112474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ENSIN KYYNIKKO VOITTAA KOHTEEN LUOTTAMUKSEN NÄYTTELIJÄNTAIDOILLAAN, JA SITTEN HÄN ALKAA VÄHITELLEN MURENTAA TOISEN ITSETUNTOA TAI/JA KYLVÄÄ MYRKKYÄ MUIDEN RYHMÄLÄISTEN SUHTEISIIN</a:t>
            </a:r>
            <a:endParaRPr lang="fi-FI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79512" y="1484784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i-FI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AINA VOI LÄHTEÄ POIS MUTTA ONGELMAT EIVÄT KUITENKAAN LOPU - KYYNIKKO VALITSEE ITSELLEEN AINA UUSIA UHREJA.       </a:t>
            </a:r>
          </a:p>
          <a:p>
            <a:pPr fontAlgn="base"/>
            <a:r>
              <a:rPr lang="fi-FI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HÄN TARVITSEE NIITÄ OMAN TASAPAINONSA YLLÄPITÄMISEEN</a:t>
            </a:r>
            <a:endParaRPr lang="fi-FI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79512" y="20608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i-FI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TERVETTÄ NARSISMIA VOIDAAN KUTSUA PAREMMINKIN HYVÄKSI ITSETUNNOKSI JA TERVEEKSI ITSEKKYYDEKSI.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95536" y="90872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i-FI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 TÄRKEIN OMINAISUUS ON, ETTÄ IHMINEN VIIHTYY ITSENSÄ KANSSA, MUTTA YMMÄRTÄÄ MYÖS, ETTÄ TARVITSEE VASTAVUOROISIA IHMISSUHTEITA. </a:t>
            </a:r>
          </a:p>
          <a:p>
            <a:pPr fontAlgn="base"/>
            <a:r>
              <a:rPr lang="fi-FI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SAA TYYDYTYSTÄ TEKEMISISTÄÄN JA KYVYISTÄÄN, MUTTA MYÖNTÄÄ OMAT PUUTTEENSA JA SUHTAUTUU NIIHIN HYVÄKSYVÄSTI.</a:t>
            </a:r>
          </a:p>
          <a:p>
            <a:pPr fontAlgn="base"/>
            <a:r>
              <a:rPr lang="fi-FI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fi-FI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fi-FI" sz="4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 KUKAAN TYÖNTEKIJÄ HALUA OLLA PELKKÄÄ ILMAA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129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TYÖYHTEISÖ</a:t>
            </a:r>
          </a:p>
        </p:txBody>
      </p:sp>
      <p:sp>
        <p:nvSpPr>
          <p:cNvPr id="21507" name="Sisällön paikkamerkki 2"/>
          <p:cNvSpPr>
            <a:spLocks noGrp="1"/>
          </p:cNvSpPr>
          <p:nvPr>
            <p:ph idx="1"/>
          </p:nvPr>
        </p:nvSpPr>
        <p:spPr>
          <a:xfrm>
            <a:off x="179511" y="998935"/>
            <a:ext cx="8964489" cy="5616178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AINA IHMISTEN MUODOSTAMA YHTEISÖ</a:t>
            </a:r>
          </a:p>
          <a:p>
            <a:pPr>
              <a:buFont typeface="Monotype Sorts" pitchFamily="2" charset="2"/>
              <a:buNone/>
            </a:pPr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TYÖTÄ TEHDESSÄÄN TYÖNTEKIJÄT HALUAVAT OLLA</a:t>
            </a:r>
          </a:p>
          <a:p>
            <a:pPr>
              <a:buFont typeface="Monotype Sorts" pitchFamily="2" charset="2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IHMISIÄ - SIKSI ON TÄRKEÄ MM TUNNELMA</a:t>
            </a:r>
          </a:p>
          <a:p>
            <a:pPr>
              <a:buFont typeface="Monotype Sorts" pitchFamily="2" charset="2"/>
              <a:buNone/>
            </a:pPr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TYÖYHTEISÖISSÄ ON AINA EPÄLUULON PROSESSIT </a:t>
            </a:r>
          </a:p>
          <a:p>
            <a:pPr>
              <a:buFont typeface="Monotype Sorts" pitchFamily="2" charset="2"/>
              <a:buNone/>
            </a:pPr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ORGANISAATIO EI OLE SULJETTU</a:t>
            </a:r>
          </a:p>
          <a:p>
            <a:pPr>
              <a:buFont typeface="Monotype Sorts" pitchFamily="2" charset="2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SILLÄ AINA SUHDE YMPÄRISTÖÖN</a:t>
            </a:r>
          </a:p>
          <a:p>
            <a:pPr>
              <a:buFont typeface="Monotype Sorts" pitchFamily="2" charset="2"/>
              <a:buNone/>
            </a:pPr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JOSKUS TYÖNTEKIJÄN OIREET KERTOVAT</a:t>
            </a:r>
          </a:p>
          <a:p>
            <a:pPr>
              <a:buFont typeface="Monotype Sorts" pitchFamily="2" charset="2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JOTAIN YHTEISÖN ONGELMISTA</a:t>
            </a:r>
          </a:p>
          <a:p>
            <a:pPr>
              <a:buFont typeface="Monotype Sorts" pitchFamily="2" charset="2"/>
              <a:buNone/>
            </a:pPr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TYÖYHTEISÖÖN LUOTAVA TOIMIVAT RAKENTEET</a:t>
            </a:r>
          </a:p>
          <a:p>
            <a:pPr>
              <a:buFont typeface="Monotype Sorts" pitchFamily="2" charset="2"/>
              <a:buNone/>
            </a:pPr>
            <a:endParaRPr lang="fi-FI" sz="2800" b="1" dirty="0" smtClean="0">
              <a:latin typeface="Comic Sans MS" pitchFamily="66" charset="0"/>
            </a:endParaRPr>
          </a:p>
          <a:p>
            <a:pPr>
              <a:buFont typeface="Monotype Sorts" pitchFamily="2" charset="2"/>
              <a:buNone/>
            </a:pPr>
            <a:endParaRPr lang="fi-FI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1" y="242888"/>
            <a:ext cx="8945034" cy="756047"/>
          </a:xfrm>
        </p:spPr>
        <p:txBody>
          <a:bodyPr>
            <a:noAutofit/>
          </a:bodyPr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MOTIVOITUMISEN ESTEITÄ</a:t>
            </a:r>
          </a:p>
        </p:txBody>
      </p:sp>
      <p:sp>
        <p:nvSpPr>
          <p:cNvPr id="22531" name="Sisällön paikkamerkki 2"/>
          <p:cNvSpPr>
            <a:spLocks noGrp="1"/>
          </p:cNvSpPr>
          <p:nvPr>
            <p:ph idx="1"/>
          </p:nvPr>
        </p:nvSpPr>
        <p:spPr>
          <a:xfrm>
            <a:off x="0" y="998935"/>
            <a:ext cx="9612560" cy="5859065"/>
          </a:xfrm>
        </p:spPr>
        <p:txBody>
          <a:bodyPr>
            <a:normAutofit fontScale="77500" lnSpcReduction="20000"/>
          </a:bodyPr>
          <a:lstStyle/>
          <a:p>
            <a:endParaRPr lang="fi-FI" sz="2400" dirty="0" smtClean="0">
              <a:latin typeface="Comic Sans MS" pitchFamily="66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KIIRE JA RASITTAVUUS LISÄÄNTYY</a:t>
            </a:r>
          </a:p>
          <a:p>
            <a:pPr>
              <a:buFont typeface="Monotype Sorts" pitchFamily="2" charset="2"/>
              <a:buNone/>
            </a:pPr>
            <a:endParaRPr lang="fi-FI" sz="3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MIELEKKYYS VÄHENTYNYT</a:t>
            </a:r>
          </a:p>
          <a:p>
            <a:pPr>
              <a:buFont typeface="Monotype Sorts" pitchFamily="2" charset="2"/>
              <a:buNone/>
            </a:pPr>
            <a:endParaRPr lang="fi-FI" sz="3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TASA-ARVO HEIKENTYNYT</a:t>
            </a:r>
          </a:p>
          <a:p>
            <a:pPr>
              <a:buFont typeface="Monotype Sorts" pitchFamily="2" charset="2"/>
              <a:buNone/>
            </a:pPr>
            <a:endParaRPr lang="fi-FI" sz="3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SISÄISET RISTIRIIDAT JA KILPAILUHENKI</a:t>
            </a:r>
          </a:p>
          <a:p>
            <a:pPr>
              <a:buFont typeface="Monotype Sorts" pitchFamily="2" charset="2"/>
              <a:buNone/>
            </a:pPr>
            <a:r>
              <a:rPr lang="fi-FI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VOIMISTUNEET - KANTAVANA VOIMANA KATEUS</a:t>
            </a:r>
          </a:p>
          <a:p>
            <a:pPr>
              <a:buFont typeface="Monotype Sorts" pitchFamily="2" charset="2"/>
              <a:buNone/>
            </a:pPr>
            <a:endParaRPr lang="fi-FI" sz="3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OSALLISTUMIS- JA VAIKUTUSMAHDOLLISUUDET</a:t>
            </a:r>
          </a:p>
          <a:p>
            <a:pPr>
              <a:buFont typeface="Monotype Sorts" pitchFamily="2" charset="2"/>
              <a:buNone/>
            </a:pPr>
            <a:r>
              <a:rPr lang="fi-FI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EIVÄT OLE PARANTUNEET</a:t>
            </a:r>
          </a:p>
          <a:p>
            <a:pPr>
              <a:buFont typeface="Monotype Sorts" pitchFamily="2" charset="2"/>
              <a:buNone/>
            </a:pPr>
            <a:endParaRPr lang="fi-FI" sz="3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fi-FI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JOHTAMISTAVAT MUUTTUNEET</a:t>
            </a:r>
          </a:p>
          <a:p>
            <a:pPr>
              <a:buFont typeface="Monotype Sorts" pitchFamily="2" charset="2"/>
              <a:buNone/>
            </a:pPr>
            <a:r>
              <a:rPr lang="fi-FI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HUONOMPAAN SUUNTAAN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MOTIVAATIOKULTTUURIT</a:t>
            </a:r>
            <a:endParaRPr lang="fi-FI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021288"/>
          </a:xfrm>
        </p:spPr>
        <p:txBody>
          <a:bodyPr>
            <a:normAutofit fontScale="92500" lnSpcReduction="10000"/>
          </a:bodyPr>
          <a:lstStyle/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SAAVUTUSKULTTUURI                  ONNISTUMINEN AINA SAAVUTTAMISTA ONNISTUJAT PALKITAAN SANKAREINA IHMISELTÄ ODOTETAAN TOTTELEVAISUUTTA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SOPEUTUMISKULTTUURI                 KESKEISENÄ MOTIVAATIONA ON KOKO AJAN HYVÄKSYTYKSI TULEMINEN  -  IHMISET ONNISTUVAT SOPEUTUMALLA  KESKEISINTÄ ON PIDETTYNÄ, IHAILTUNA HYVÄKSYTTYNÄ JA RAKASTETTUNA OLO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VALTAKULTTUURI                                     TOIMII VAHVEMMAN LAIN MUKAISESTI VAHVEMPI ON AINA SE JOLLA ON ENEMMÄN VALTAA                                            ONNISTUMISEN MITTARINA ON VALLAN MÄÄRÄN LISÄÄNTYMINEN</a:t>
            </a: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b="1" dirty="0" smtClean="0">
              <a:latin typeface="Comic Sans MS" pitchFamily="66" charset="0"/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unarticles-article_149_100-iStock_000014186302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7096" y="0"/>
            <a:ext cx="9711096" cy="6858000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5652120" y="2492896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JOHTAMINEN TOIMII VASTA SILLOIN KUN SIIHEN LIITETÄÄN TUNNE. SILLOIN TUNNELMAAN TULEE SYVYYTTÄ, JONKA ANSIOSTA MOTIVAATIO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KASVAA.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386610"/>
          </a:xfrm>
        </p:spPr>
        <p:txBody>
          <a:bodyPr>
            <a:normAutofit/>
          </a:bodyPr>
          <a:lstStyle/>
          <a:p>
            <a:r>
              <a:rPr lang="fi-FI" sz="72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REPETITIO MATER STUDIORUM EST</a:t>
            </a:r>
            <a:endParaRPr lang="fi-FI" sz="7200" b="1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TYÖMOTIVAATIO ON</a:t>
            </a:r>
            <a:endParaRPr lang="fi-FI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980728"/>
            <a:ext cx="9324528" cy="5877273"/>
          </a:xfrm>
        </p:spPr>
        <p:txBody>
          <a:bodyPr>
            <a:noAutofit/>
          </a:bodyPr>
          <a:lstStyle/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TUNTEITA, TARPEITA, RISTIRIITOJA</a:t>
            </a:r>
          </a:p>
          <a:p>
            <a:pPr>
              <a:buNone/>
            </a:pPr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ODOTUKSIA, MINÄKUVA, OMAA OSAAMISTA JA HALUA PANOSTAA OMAAN TYÖHÖN</a:t>
            </a:r>
          </a:p>
          <a:p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ROOLIN JA PÄÄMÄÄRÄN SELKEYS</a:t>
            </a:r>
          </a:p>
          <a:p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TYÖTEHTÄVIEN LAATU</a:t>
            </a:r>
          </a:p>
          <a:p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JOHTAMISTAPA JA PALKITSEMISJÄRJESTELMÄ</a:t>
            </a:r>
          </a:p>
          <a:p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VUOROVAIKUTUSTAVAT JA TYÖOLOT</a:t>
            </a:r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252536" y="0"/>
            <a:ext cx="9577064" cy="1052736"/>
          </a:xfrm>
        </p:spPr>
        <p:txBody>
          <a:bodyPr>
            <a:noAutofit/>
          </a:bodyPr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TYÖMOTIVAATION LÄHTEITÄ</a:t>
            </a:r>
            <a:endParaRPr lang="fi-FI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5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ASIANTUNTEMUKSEN KEHITTÄMINEN JA SYVENTÄMINEN MIELENKIINNON ALUEILLA</a:t>
            </a:r>
          </a:p>
          <a:p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MUKAVAT TYÖKAVERIT - YHTEISHENKI</a:t>
            </a:r>
          </a:p>
          <a:p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HYVIN TEHDYSTÄ TYÖSTÄ ANNETTU TUNNUSTUS JA TUKEVA PALAUTE</a:t>
            </a:r>
          </a:p>
          <a:p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SELKEÄ YHTEYS OMAN TYÖPANOKSEN JA ANSIOTASON VÄLILLÄ</a:t>
            </a:r>
          </a:p>
          <a:p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MAHD. OMAN ASIANTUNTEMUKSEN MONIP KEHITTÄMISEEN SEKÄ TYÖSSÄ ETTÄ KOULUTUKSEN KAUTTA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TYÖNANTAJAN TOIVEET ALAISILTA</a:t>
            </a:r>
            <a:endParaRPr lang="fi-FI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KUUNTELEMINEN JA SUULLINEN VIESTINTÄ</a:t>
            </a:r>
          </a:p>
          <a:p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SOPEUTUVAISUUS JA KYKY SUHTAUTUA LUOVASTI TAKAISKUIHIN JA VAIKEUKSIIN</a:t>
            </a:r>
          </a:p>
          <a:p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ITSEKURI-ITSEVARMUUS-MOTIVAATIO AMMATTIYLPEYS-HALU EDETÄ URALLAAN</a:t>
            </a:r>
          </a:p>
          <a:p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VALMIUS RYHMÄTYÖHÖN JA SOSIAAL TAIDOT YHTEISTYÖKYKY JA NEUVOTTELUTAIDOT</a:t>
            </a:r>
          </a:p>
          <a:p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TEHOKAS TOIMINTA ORG JÄSENENÄ HALU TEHDÄ TÖITÄ YHTEISEN </a:t>
            </a:r>
            <a:r>
              <a:rPr lang="fi-FI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EDUN PUOLESTA JOHTAMISTAITO</a:t>
            </a:r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C:\Users\hp\Pictures\Lammaspaimenet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835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KUKA ON LAUMAN ONGELMA</a:t>
            </a:r>
            <a:endParaRPr lang="fi-FI" b="1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hp\Pictures\lammas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9209868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LÖYTYI!</a:t>
            </a:r>
            <a:endParaRPr lang="fi-FI" b="1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C:\Users\hp\Pictures\mustalam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627" y="980728"/>
            <a:ext cx="9669155" cy="595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098" name="Picture 2" descr="C:\Users\hp\Pictures\lammas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 descr="C:\Users\hp\Pictures\lammas 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858" y="0"/>
            <a:ext cx="96124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p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06206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TYÖNOHJAUKSEN TAVOITTEET</a:t>
            </a:r>
            <a:endParaRPr lang="fi-FI" dirty="0">
              <a:solidFill>
                <a:srgbClr val="93078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844824"/>
            <a:ext cx="9324528" cy="4281340"/>
          </a:xfrm>
        </p:spPr>
        <p:txBody>
          <a:bodyPr/>
          <a:lstStyle/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RIITTÄVÄN HYVÄ TYÖNTEKIJÄ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OLOSUHTEET - TEHDÄÄN MITÄ PYSTYTÄÄN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TEHOKKUUS – TAUOT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SUVAITAAN VIRHEITÄ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 OLE VÄÄRÄÄ TAPAA TUNTEA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YHTEISTOIMINTA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ARKIMYÖNTEISYYS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HUOLENPITO ITSESTÄ</a:t>
            </a: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827584" y="227687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8000" b="1" dirty="0" smtClean="0">
                <a:solidFill>
                  <a:srgbClr val="930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PALAVERIT</a:t>
            </a:r>
            <a:endParaRPr lang="fi-FI" sz="8000" b="1" dirty="0">
              <a:solidFill>
                <a:srgbClr val="930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>
          <a:xfrm>
            <a:off x="0" y="329726"/>
            <a:ext cx="9144000" cy="938781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KIRKONPALVELIJAN KUVA</a:t>
            </a: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7171" name="Sisällön paikkamerkki 2"/>
          <p:cNvSpPr>
            <a:spLocks noGrp="1"/>
          </p:cNvSpPr>
          <p:nvPr>
            <p:ph idx="1"/>
          </p:nvPr>
        </p:nvSpPr>
        <p:spPr>
          <a:xfrm>
            <a:off x="0" y="1419691"/>
            <a:ext cx="9144000" cy="4863809"/>
          </a:xfrm>
        </p:spPr>
        <p:txBody>
          <a:bodyPr>
            <a:normAutofit/>
          </a:bodyPr>
          <a:lstStyle/>
          <a:p>
            <a:pPr>
              <a:buFont typeface="Times" pitchFamily="18" charset="0"/>
              <a:buNone/>
            </a:pPr>
            <a:r>
              <a:rPr lang="fi-FI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JANOAAKO HÄN LIIKAA TUNNUSTUSTA JA RAKKAUTTA</a:t>
            </a:r>
          </a:p>
          <a:p>
            <a:pPr>
              <a:buFont typeface="Times" pitchFamily="18" charset="0"/>
              <a:buNone/>
            </a:pPr>
            <a:r>
              <a:rPr lang="fi-FI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EPÄILEEKÖ OMAA ARVOAAN – RAKASTETTAVUUTTAAN</a:t>
            </a:r>
          </a:p>
          <a:p>
            <a:pPr>
              <a:buFont typeface="Times" pitchFamily="18" charset="0"/>
              <a:buNone/>
            </a:pPr>
            <a:r>
              <a:rPr lang="fi-FI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PITÄÄKÖ HÄN ITSEÄÄN AUTOMAATTISESTI</a:t>
            </a:r>
          </a:p>
          <a:p>
            <a:pPr>
              <a:buFont typeface="Times" pitchFamily="18" charset="0"/>
              <a:buNone/>
            </a:pPr>
            <a:r>
              <a:rPr lang="fi-FI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     AVULIAANA                    HUOMAAVAISENA</a:t>
            </a:r>
          </a:p>
          <a:p>
            <a:pPr>
              <a:buFont typeface="Times" pitchFamily="18" charset="0"/>
              <a:buNone/>
            </a:pPr>
            <a:r>
              <a:rPr lang="fi-FI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     RAKASTETTAVANA         SYDÄMELLISENÄ</a:t>
            </a:r>
          </a:p>
          <a:p>
            <a:pPr>
              <a:buFont typeface="Times" pitchFamily="18" charset="0"/>
              <a:buNone/>
            </a:pPr>
            <a:r>
              <a:rPr lang="fi-FI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      ARMAHTAVANA		PYHÄNÄ</a:t>
            </a:r>
          </a:p>
          <a:p>
            <a:pPr>
              <a:buFont typeface="Times" pitchFamily="18" charset="0"/>
              <a:buNone/>
            </a:pPr>
            <a:endParaRPr lang="fi-FI" sz="2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Times" pitchFamily="18" charset="0"/>
              <a:buNone/>
            </a:pPr>
            <a:r>
              <a:rPr lang="fi-FI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JOS PITÄÄ ITSEÄÄN SELLAISENA ON PAKKO OLLA SITÄ – </a:t>
            </a:r>
          </a:p>
          <a:p>
            <a:pPr>
              <a:buFont typeface="Times" pitchFamily="18" charset="0"/>
              <a:buNone/>
            </a:pPr>
            <a:r>
              <a:rPr lang="fi-FI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SILLOIN AINA KAIKKI NEGATIIVINEN TORJUTAAN</a:t>
            </a:r>
          </a:p>
          <a:p>
            <a:pPr>
              <a:buFont typeface="Times" pitchFamily="18" charset="0"/>
              <a:buNone/>
            </a:pPr>
            <a:endParaRPr lang="fi-FI" sz="2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Times" pitchFamily="18" charset="0"/>
              <a:buNone/>
            </a:pPr>
            <a:r>
              <a:rPr lang="fi-FI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PALVELEMINEN EI KOSKAAN OLE OMAN ERINOMAISUUDEN</a:t>
            </a:r>
          </a:p>
          <a:p>
            <a:pPr>
              <a:buFont typeface="Times" pitchFamily="18" charset="0"/>
              <a:buNone/>
            </a:pPr>
            <a:r>
              <a:rPr lang="fi-FI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TODISTAMISTA VAAN SE ON TYÖN TEKEMISTÄ HYVIN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9"/>
          </a:xfrm>
        </p:spPr>
        <p:txBody>
          <a:bodyPr>
            <a:noAutofit/>
          </a:bodyPr>
          <a:lstStyle/>
          <a:p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40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PARAS ON HYVÄN VIHOLLINEN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85000" lnSpcReduction="10000"/>
          </a:bodyPr>
          <a:lstStyle/>
          <a:p>
            <a:pPr marL="0" indent="0" defTabSz="801472">
              <a:spcBef>
                <a:spcPct val="0"/>
              </a:spcBef>
              <a:buNone/>
              <a:defRPr/>
            </a:pP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SANONTA SISÄLTÄÄ SUUREN VIISAUDEN</a:t>
            </a:r>
            <a:endParaRPr lang="fi-FI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defTabSz="801472">
              <a:spcBef>
                <a:spcPct val="0"/>
              </a:spcBef>
              <a:buNone/>
              <a:defRPr/>
            </a:pP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 SAA HYVÄKSYÄ HUONOLAATUISTA TYÖTÄ MUTTA SE SAMALLA VAROITTAA TÄYDELLISYYTEEN PYRKIMISEN VAAROISTA </a:t>
            </a:r>
          </a:p>
          <a:p>
            <a:pPr marL="0" indent="0" defTabSz="801472">
              <a:spcBef>
                <a:spcPct val="0"/>
              </a:spcBef>
              <a:buNone/>
              <a:defRPr/>
            </a:pPr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defTabSz="801472">
              <a:spcBef>
                <a:spcPct val="0"/>
              </a:spcBef>
              <a:buNone/>
              <a:defRPr/>
            </a:pP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LIIAN PITKÄLLE VIETYNÄ TÄYDELLISYYDEN TAVOITTELU KOSTAUTUU MUILLA ALUEILLA</a:t>
            </a:r>
          </a:p>
          <a:p>
            <a:pPr marL="0" indent="0" defTabSz="801472">
              <a:spcBef>
                <a:spcPct val="0"/>
              </a:spcBef>
              <a:buNone/>
              <a:defRPr/>
            </a:pPr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defTabSz="801472">
              <a:spcBef>
                <a:spcPct val="0"/>
              </a:spcBef>
              <a:buNone/>
              <a:defRPr/>
            </a:pP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HYVÄ TUNTEA ITSENSÄ NIIN TYÖSSÄ KUIN PERHEEN PARISSA JA VAATIA ITSELTÄÄN ENEMMÄN KUIN MUILTA </a:t>
            </a:r>
          </a:p>
          <a:p>
            <a:pPr marL="0" indent="0" defTabSz="801472">
              <a:spcBef>
                <a:spcPct val="0"/>
              </a:spcBef>
              <a:buNone/>
              <a:defRPr/>
            </a:pP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marL="0" indent="0" defTabSz="801472">
              <a:spcBef>
                <a:spcPct val="0"/>
              </a:spcBef>
              <a:buNone/>
              <a:defRPr/>
            </a:pP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fi-FI" sz="47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 KUITENKAAN LIIKAA</a:t>
            </a:r>
            <a:endParaRPr lang="fi-FI" sz="47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OSAAVA KIRKONPALVELIJA </a:t>
            </a:r>
            <a:endParaRPr lang="fi-FI" dirty="0" smtClean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29259"/>
            <a:ext cx="8462159" cy="4868093"/>
          </a:xfrm>
        </p:spPr>
        <p:txBody>
          <a:bodyPr>
            <a:noAutofit/>
          </a:bodyPr>
          <a:lstStyle/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TUNTEET</a:t>
            </a:r>
            <a:endParaRPr lang="fi-FI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OMIEN TUNTEIDEN JA NIIDEN VAIKUTUSTEN</a:t>
            </a:r>
          </a:p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TUNNISTAMINEN</a:t>
            </a:r>
            <a:endParaRPr lang="fi-FI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fi-FI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ITSEARVIOINTI</a:t>
            </a:r>
            <a:endParaRPr lang="fi-FI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KÄSITYS OMISTA RAJOISTA </a:t>
            </a:r>
          </a:p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SEKÄ OMISTA VAHVOISTA PUOLISTA</a:t>
            </a:r>
            <a:endParaRPr lang="fi-FI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fi-FI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ITSELUOTTAMUS</a:t>
            </a:r>
            <a:endParaRPr lang="fi-FI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VARMUUS OMASTA ARVOSTA </a:t>
            </a:r>
          </a:p>
          <a:p>
            <a:pPr eaLnBrk="1" hangingPunct="1">
              <a:buFont typeface="Times" pitchFamily="18" charset="0"/>
              <a:buNone/>
            </a:pP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 OMISTA SUPERTAIDOISTA</a:t>
            </a:r>
            <a:endParaRPr lang="fi-FI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SOSIAALISET TAIDOT</a:t>
            </a:r>
            <a:endParaRPr lang="fi-FI" dirty="0" smtClean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1776659"/>
            <a:ext cx="9144000" cy="39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pPr>
              <a:defRPr/>
            </a:pPr>
            <a:r>
              <a:rPr lang="fi-FI" sz="2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TOISEN TUNTEIDEN JA NÄKÖKULMIEN   </a:t>
            </a:r>
          </a:p>
          <a:p>
            <a:pPr>
              <a:defRPr/>
            </a:pPr>
            <a:r>
              <a:rPr lang="fi-FI" sz="2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YMMÄRTÄMINEN SEKÄ NIISTÄ VÄLITTÄMINEN</a:t>
            </a:r>
          </a:p>
          <a:p>
            <a:pPr>
              <a:defRPr/>
            </a:pPr>
            <a:endParaRPr lang="fi-FI" sz="2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fi-FI" sz="2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MUIDEN KEHITYSTARPEIDEN HUOMAAMINEN JA HEIDÄN KYKYJENSÄ EDISTÄMINEN</a:t>
            </a:r>
          </a:p>
          <a:p>
            <a:pPr eaLnBrk="0" hangingPunct="0">
              <a:defRPr/>
            </a:pPr>
            <a:endParaRPr lang="fi-FI" sz="2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fi-FI" sz="2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ASIAKKAIDEN/TYÖKAVEREIDEN </a:t>
            </a:r>
            <a:r>
              <a:rPr lang="fi-FI" sz="2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TARPEIDEN ENNAKOINTI, TUNNISTAMINEN JA TÄYTTÄMINEN</a:t>
            </a:r>
          </a:p>
          <a:p>
            <a:pPr eaLnBrk="0" hangingPunct="0">
              <a:defRPr/>
            </a:pPr>
            <a:endParaRPr lang="fi-FI" sz="2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defRPr/>
            </a:pPr>
            <a:r>
              <a:rPr lang="fi-FI" sz="2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ERILAISUUDEN TUOMA VAHVUUS</a:t>
            </a:r>
            <a:endParaRPr lang="fi-FI" sz="2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dsc_180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2339752" y="4797152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MUSTA TUNTUU </a:t>
            </a:r>
          </a:p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ETTÄ </a:t>
            </a:r>
          </a:p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SUSTA TUNTUU</a:t>
            </a:r>
            <a:endParaRPr lang="fi-FI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VUOROVAIKUTUS VÄHENTÄÄ PAINEITA</a:t>
            </a:r>
            <a:endParaRPr lang="fi-FI" dirty="0">
              <a:solidFill>
                <a:srgbClr val="93078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2276872"/>
            <a:ext cx="9036496" cy="4320480"/>
          </a:xfrm>
        </p:spPr>
        <p:txBody>
          <a:bodyPr>
            <a:normAutofit/>
          </a:bodyPr>
          <a:lstStyle/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IHMINEN ON AINOA OTUS JOKA VOI PUHUMALLA KERTOA TOISELLE OMISTA NÄKEMYKSISTÄÄN</a:t>
            </a: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KUUNTELE SILMILLÄ</a:t>
            </a: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KUUNTELE RIVIEN VÄLIT JA SEKIN MITÄ TOINEN EI SANO</a:t>
            </a:r>
          </a:p>
          <a:p>
            <a:endParaRPr lang="fi-FI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KAIKKIEN TUNTEIDEN PURKU TURVALLISESTI</a:t>
            </a:r>
            <a:endParaRPr lang="fi-FI" dirty="0">
              <a:solidFill>
                <a:srgbClr val="93078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628800"/>
            <a:ext cx="9252520" cy="4968552"/>
          </a:xfrm>
        </p:spPr>
        <p:txBody>
          <a:bodyPr>
            <a:normAutofit/>
          </a:bodyPr>
          <a:lstStyle/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KERRO, MITÄ AJATTELET JA TUNNET ÄLÄ PELAA PELEJÄ</a:t>
            </a: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KERRO AIDOSTI TUNTEESI        KERRO VAIKKA SE OLISI VAIKEAA</a:t>
            </a: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LUOVU TOISEN OHJAAMISESTA JA PAKOTTAMISESTA OLLA SINUN MIELEESI</a:t>
            </a:r>
          </a:p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ÄLÄ KÄYTÄ TOISEN TUNTEITA HYVÄKSESI</a:t>
            </a:r>
            <a:endParaRPr lang="fi-FI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3024336"/>
          </a:xfrm>
        </p:spPr>
        <p:txBody>
          <a:bodyPr/>
          <a:lstStyle/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KUNNIOITUS</a:t>
            </a:r>
            <a:b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ROHKEUS</a:t>
            </a:r>
            <a:b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VASTUULISUUS</a:t>
            </a: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hp\Pictures\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44" y="764704"/>
            <a:ext cx="890376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KUNNIOITUS</a:t>
            </a:r>
            <a:endParaRPr lang="fi-FI" dirty="0">
              <a:solidFill>
                <a:srgbClr val="93078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600201"/>
            <a:ext cx="9324528" cy="5257799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HUOMIOIMME TOISEMME JA KOHTELEMME KUNNIOITTAVASTI JA INHIMILLISESTI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OTAMME HUOMIOON YKSILÖLLISYYDEN JA ITSEMÄÄRÄÄMISOIKEUDEN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IHMISLÄHEISYYS + OIKEUDENMUKAISUUS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MUISTAMME, ETTÄ TYÖSKENTELEMME ENSISIJAISESTI ASIKKAIDEN, EMME VAIN ORGANISAATION HYVÄKSI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TYÖSKENTELEMME YHDENSUUNTAISESTI JA YHDESSÄ TEHTYJEN PÄÄTÖSTEN MUKAAN</a:t>
            </a: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ROHKEUS</a:t>
            </a:r>
            <a:endParaRPr lang="fi-FI" dirty="0">
              <a:solidFill>
                <a:srgbClr val="93078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5661248"/>
          </a:xfrm>
        </p:spPr>
        <p:txBody>
          <a:bodyPr/>
          <a:lstStyle/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TARTUTAAN ROHKEASTI HAASTEISIIN. ENNAKOIDAAN TULEVAT TARPEET 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TOIMIMME ENNAKKOLUULOTTOMASTI JA LUOVASTI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UUDISTAMME TOIMINTATAPOJA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TOIMIMME PÄÄTÖKSENTEOSSA ROHKEASTI JA VASTUULLISESTI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USKALLAMME JÄTTÄÄ TEKEMÄTTÄ SELLAISTA, MITÄ MUUT TEKEVÄT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YMMÄRRÄMME VIRHEET OSANA LUOVAA TOIMINTAA</a:t>
            </a: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Autofit/>
          </a:bodyPr>
          <a:lstStyle/>
          <a:p>
            <a:r>
              <a:rPr lang="fi-FI" sz="80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LEIRIT</a:t>
            </a:r>
            <a:endParaRPr lang="fi-FI" sz="8000" b="1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VASTUULLISUUS</a:t>
            </a:r>
            <a:endParaRPr lang="fi-FI" dirty="0">
              <a:solidFill>
                <a:srgbClr val="93078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196752"/>
            <a:ext cx="9468544" cy="5976664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VASTUU OMASTA KEHITTYMISESTÄ JA YHTEISESTÄ ONNISTUMISESTA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PIDÄMME TÄRKEÄNÄ LUOTTAMUSTA TOISIIMME JA TOISTEMME TUKEEN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TOIMIMME ASIANTUNTEVASTI JA VASTUULLISESTI JA AUTAMME TOISIAMME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PALVELEMME NOPEASTI JA JOUSTAVASTI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REHELLISYYS, LUPAUSTEN PITÄMINEN JA MAHDOLLISUUS OSALLISTUA TOIMINNAN KEHITTÄMISEEN LISÄÄVÄT USKOAMME ONNISTUMISEEN MYÖS TULEVAISUUDESSA</a:t>
            </a:r>
          </a:p>
          <a:p>
            <a:endParaRPr lang="fi-FI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40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JAKSAMINEN</a:t>
            </a:r>
            <a:endParaRPr lang="fi-FI" sz="4000" b="1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0" y="1268761"/>
            <a:ext cx="9144000" cy="4857404"/>
          </a:xfrm>
        </p:spPr>
        <p:txBody>
          <a:bodyPr>
            <a:noAutofit/>
          </a:bodyPr>
          <a:lstStyle/>
          <a:p>
            <a:r>
              <a:rPr lang="fi-FI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TYÖHYVINVOINTI EI OLE YKSITTÄINEN PROJEKTI EIKÄ YHDEN KOULUTUKSEN TULOS, EIKÄ SE SEURAA TYÖPAIKALLE MUKAVAN PÄIVÄN MYÖTÄ.</a:t>
            </a:r>
          </a:p>
          <a:p>
            <a:r>
              <a:rPr lang="fi-FI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TYÖHYVINVOINTIA EI VOI OSTAA RESURSSEJA LISÄÄMÄLLÄ, EIKÄ ULKOPUOLINEN VOI SITÄ TUODA</a:t>
            </a:r>
          </a:p>
          <a:p>
            <a:r>
              <a:rPr lang="fi-FI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TYÖHYVINVOINTIA VOIVAT TUOTTAA VAIN HYVIN TEHTY TYÖ, TOIMIVA TYÖYHTEISÖ SEKÄ TYÖN JA IHMISEN VÄLINEN SUHDE SEKÄ TAUSTAELÄMÄ.</a:t>
            </a:r>
            <a:endParaRPr lang="fi-FI" sz="3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634"/>
            <a:ext cx="9144000" cy="702078"/>
          </a:xfrm>
        </p:spPr>
        <p:txBody>
          <a:bodyPr>
            <a:noAutofit/>
          </a:bodyPr>
          <a:lstStyle/>
          <a:p>
            <a:r>
              <a:rPr lang="fi-FI" sz="28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YHTEISTOIMINNAN EDELLYTYKSET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48680"/>
            <a:ext cx="8700459" cy="6309320"/>
          </a:xfrm>
        </p:spPr>
        <p:txBody>
          <a:bodyPr>
            <a:normAutofit fontScale="92500" lnSpcReduction="20000"/>
          </a:bodyPr>
          <a:lstStyle/>
          <a:p>
            <a:endParaRPr lang="fi-FI" sz="2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YHTEISTYÖ                             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NEUVOTELLAAN TÄRKEISTÄ ASIOISTA ETSITÄÄN YHDESSÄ RATKAISUJA - ARVOSTETAAN YHTEISYMMÄRRYSTÄ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LÄHESTYTTÄVYYS                 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ALAINEN ON VERTAINEN – ESIMIESKIN ON IHMINEN 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EMPATIA VAIKEUKSISSAKIN VASTUUNJAKAMINEN JA  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-KANTAMINEN ED REH JA AVOINTA VUOROVAIKUTUSTA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LUOTTAMUS                                        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ESIMIES LUOTTAA ALAISEN KYKYIHIN - HAASTEELLISET TYÖT  SANAAN VOI LUOTTAA KESKINÄINEN LUOTTAMUS LISÄÄ ARVONANTOA JA OMATOIMISUUTTA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ONGELMARATKAISU                   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ESIMIEHELLE JÄTETÄÄN KOKONAISUUS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TAVOITTEELLISUUS TAV YHDESSÄ JA SEURANTA TOTEUTUU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JÄMÄKKYYS                              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PÄÄTTÄVÄISYYS JA MÄÄRÄTIETOISUUS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ITSEHILLINTÄ - PAKSU NAHKA - KRITIIKINSIETOKYKY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KEHITTÄMINEN                              </a:t>
            </a:r>
          </a:p>
          <a:p>
            <a:pPr>
              <a:buNone/>
            </a:pPr>
            <a:r>
              <a:rPr lang="fi-FI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ORGANISAATIO OPPII KRITIIKIN JA PALAUTTEEN KAUTTA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MYÖTÄTUNTOTYYTYVÄISYYS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752528"/>
          </a:xfrm>
        </p:spPr>
        <p:txBody>
          <a:bodyPr>
            <a:normAutofit fontScale="62500" lnSpcReduction="20000"/>
          </a:bodyPr>
          <a:lstStyle/>
          <a:p>
            <a:pPr>
              <a:buFont typeface="Times" pitchFamily="18" charset="0"/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ILO SIITÄ ETTÄ, OLET ONNISTUNUT HOITAMAAN </a:t>
            </a:r>
          </a:p>
          <a:p>
            <a:pPr>
              <a:buFont typeface="Times" pitchFamily="18" charset="0"/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ASIAT HYVIN SEKÄ OLEMALLA EMPAATTINEN</a:t>
            </a:r>
          </a:p>
          <a:p>
            <a:pPr>
              <a:buFont typeface="Times" pitchFamily="18" charset="0"/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Times" pitchFamily="18" charset="0"/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KIRKONPALVELIJAN JAKSAMISEN VÄLINE</a:t>
            </a:r>
          </a:p>
          <a:p>
            <a:pPr>
              <a:buFont typeface="Times" pitchFamily="18" charset="0"/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MYÖTÄTUNTOUUPUMUKSEN VASTATEESI</a:t>
            </a:r>
          </a:p>
          <a:p>
            <a:pPr>
              <a:buFont typeface="Times" pitchFamily="18" charset="0"/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Times" pitchFamily="18" charset="0"/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MYÖTÄTUNTOTYYTYVÄISYYS ON TYYTYVÄISYYS</a:t>
            </a:r>
          </a:p>
          <a:p>
            <a:pPr>
              <a:buFont typeface="Times" pitchFamily="18" charset="0"/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SIITÄ, ETTÄ HUOMAAT EMPATIAN JA</a:t>
            </a:r>
          </a:p>
          <a:p>
            <a:pPr>
              <a:buFont typeface="Times" pitchFamily="18" charset="0"/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MYÖTÄTUNNON MENNEEN PERILLE </a:t>
            </a:r>
          </a:p>
          <a:p>
            <a:pPr>
              <a:buFont typeface="Times" pitchFamily="18" charset="0"/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OLET PYSTYNYT AUTTAMAAN</a:t>
            </a:r>
          </a:p>
          <a:p>
            <a:endParaRPr lang="fi-FI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tsikk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836552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930789"/>
                </a:solidFill>
              </a:rPr>
              <a:t>  </a:t>
            </a:r>
            <a:r>
              <a:rPr lang="fi-FI" sz="40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MYÖTÄTUNTOUUPUMUS</a:t>
            </a:r>
          </a:p>
        </p:txBody>
      </p:sp>
      <p:sp>
        <p:nvSpPr>
          <p:cNvPr id="88067" name="Sisällön paikkamerkki 2"/>
          <p:cNvSpPr>
            <a:spLocks noGrp="1"/>
          </p:cNvSpPr>
          <p:nvPr>
            <p:ph idx="1"/>
          </p:nvPr>
        </p:nvSpPr>
        <p:spPr>
          <a:xfrm>
            <a:off x="0" y="1196752"/>
            <a:ext cx="9324528" cy="5544616"/>
          </a:xfrm>
        </p:spPr>
        <p:txBody>
          <a:bodyPr>
            <a:normAutofit fontScale="70000" lnSpcReduction="20000"/>
          </a:bodyPr>
          <a:lstStyle/>
          <a:p>
            <a:r>
              <a:rPr lang="fi-FI" sz="4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KÄYTTÄYTYMINEN TAI TUNNETILA, JOKA JOHTUU AJAN MYÖTÄ KASAUTUVASTA KUORMITUKSESTA, KUN TT KOHTAA ERI TAVALLA REAGOIVIA IHMISIÄ</a:t>
            </a:r>
          </a:p>
          <a:p>
            <a:r>
              <a:rPr lang="fi-FI" sz="4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ENSIN VOI SYNTYÄ STRESSI, JOKA ON SEURAUSTA AUTTAMISEN HALUSTA      </a:t>
            </a:r>
          </a:p>
          <a:p>
            <a:pPr>
              <a:buNone/>
            </a:pPr>
            <a:r>
              <a:rPr lang="fi-FI" sz="4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SE VOI JOHTAA HOITAMATTOMANA UUPUMUKSEEN</a:t>
            </a:r>
          </a:p>
          <a:p>
            <a:r>
              <a:rPr lang="fi-FI" sz="4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SEURAUSTA EMPAATTISESTA TYÖOTTEESTA</a:t>
            </a:r>
          </a:p>
          <a:p>
            <a:r>
              <a:rPr lang="fi-FI" sz="4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LIITTYY MYÖS MUUTA YLIRASITUSTA ESIM. TEHTÄVIÄ JA TARVITSIJOITA ON LIIKAA TAI LIIAN VAATIVIA TAI SAATU TUKI ITSELLE EI OLE RIITTÄVÄ</a:t>
            </a:r>
          </a:p>
          <a:p>
            <a:endParaRPr lang="fi-FI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tsikko 1"/>
          <p:cNvSpPr>
            <a:spLocks noGrp="1"/>
          </p:cNvSpPr>
          <p:nvPr>
            <p:ph type="title"/>
          </p:nvPr>
        </p:nvSpPr>
        <p:spPr>
          <a:xfrm>
            <a:off x="472404" y="208778"/>
            <a:ext cx="8348068" cy="771950"/>
          </a:xfrm>
        </p:spPr>
        <p:txBody>
          <a:bodyPr/>
          <a:lstStyle/>
          <a:p>
            <a:r>
              <a:rPr lang="fi-FI" sz="40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VAARAVYÖHYKKEESSÄ </a:t>
            </a:r>
            <a:r>
              <a:rPr lang="fi-FI" dirty="0" smtClean="0"/>
              <a:t>  </a:t>
            </a:r>
          </a:p>
        </p:txBody>
      </p:sp>
      <p:sp>
        <p:nvSpPr>
          <p:cNvPr id="89091" name="Sisällön paikkamerkk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Autofit/>
          </a:bodyPr>
          <a:lstStyle/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ALTISTUMINEN: TYÖNTEKIJÄ, JOKATEKEE TYÖTÄ IHMISEN KÄRSIMYKSEN KANSSA, ALTISTUU RASKAILLE KOKEMUKSILLE.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EMPAATTINEN OTE VÄLTTÄMÄTÖNTÄ IHMISTEN KANSSA TEHTÄVÄLLE TYÖLLE, MUTTA HYVIN ELÄYTYVÄ TYÖOTE ALTISTAA SAMALLA UUPUMISELLE.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OMAT ELÄMÄNTAPAHTUMAT: JOKU TORJUTTU ONGELMA NOUSEE ESIIN, KUN KOHTAA SEN TOISESSA IHMISESSÄ.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IHMISTEN KANSSA TEHTÄVÄÄN AUTTAMIS- TAI TUKITYÖHÖN VAIKKA PIDÄMME TYÖSTÄMME JA KOEMME SEN HAASTEELLISENA.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/>
          <a:lstStyle/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MYÖTÄTUNTOSTRESSI</a:t>
            </a:r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5661248"/>
          </a:xfrm>
        </p:spPr>
        <p:txBody>
          <a:bodyPr>
            <a:noAutofit/>
          </a:bodyPr>
          <a:lstStyle/>
          <a:p>
            <a:pPr>
              <a:buFont typeface="Times" pitchFamily="18" charset="0"/>
              <a:buNone/>
            </a:pPr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STRESSIN TEHTÄVÄ ON SUOJELLA/VAROITTAA</a:t>
            </a:r>
          </a:p>
          <a:p>
            <a:pPr>
              <a:buFont typeface="Times" pitchFamily="18" charset="0"/>
              <a:buNone/>
            </a:pPr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ERITYISESTI TYÖTILANTEISSA, JOTKA</a:t>
            </a:r>
          </a:p>
          <a:p>
            <a:pPr>
              <a:buFont typeface="Times" pitchFamily="18" charset="0"/>
              <a:buNone/>
            </a:pPr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MUISTUTTAVAT OMIA KOKEMUKSIA</a:t>
            </a:r>
          </a:p>
          <a:p>
            <a:pPr>
              <a:buFont typeface="Times" pitchFamily="18" charset="0"/>
              <a:buNone/>
            </a:pPr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TAI JOIHIN ON MUUTEN HELPPO SAMAISTUA.</a:t>
            </a:r>
          </a:p>
          <a:p>
            <a:pPr>
              <a:buFont typeface="Times" pitchFamily="18" charset="0"/>
              <a:buNone/>
            </a:pPr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RISKITEKIJÖITÄ MT-STRESSIN SYNTYMISELLE:</a:t>
            </a:r>
          </a:p>
          <a:p>
            <a:pPr>
              <a:buFont typeface="Times" pitchFamily="18" charset="0"/>
              <a:buNone/>
            </a:pPr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1) KYKY HUOMIOIDA TOISEN TUSKA</a:t>
            </a:r>
          </a:p>
          <a:p>
            <a:pPr>
              <a:buFont typeface="Times" pitchFamily="18" charset="0"/>
              <a:buNone/>
            </a:pPr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2) HALU AUTTAA KÄRSIVÄÄ</a:t>
            </a:r>
          </a:p>
          <a:p>
            <a:pPr>
              <a:buFont typeface="Times" pitchFamily="18" charset="0"/>
              <a:buNone/>
            </a:pPr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3) ALTISTUMINEN  KOKEMUKSILLE </a:t>
            </a:r>
          </a:p>
          <a:p>
            <a:pPr>
              <a:buFont typeface="Times" pitchFamily="18" charset="0"/>
              <a:buNone/>
            </a:pPr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MIELENKIINTOISTA ON ETTÄ 2 EKAA RISKIÄ</a:t>
            </a:r>
          </a:p>
          <a:p>
            <a:pPr>
              <a:buFont typeface="Times" pitchFamily="18" charset="0"/>
              <a:buNone/>
            </a:pPr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OVAT KESKEISIÄ AUTTAMISESSA.  </a:t>
            </a:r>
          </a:p>
          <a:p>
            <a:pPr>
              <a:buFont typeface="Times" pitchFamily="18" charset="0"/>
              <a:buNone/>
            </a:pPr>
            <a:endParaRPr lang="fi-FI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568952" cy="157375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KIRKONTYÖNTEKIJÄN VARJO</a:t>
            </a:r>
            <a:r>
              <a:rPr lang="fi-FI" b="1" dirty="0" smtClean="0"/>
              <a:t/>
            </a:r>
            <a:br>
              <a:rPr lang="fi-FI" b="1" dirty="0" smtClean="0"/>
            </a:br>
            <a:endParaRPr lang="fi-FI" sz="11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268760"/>
            <a:ext cx="9433048" cy="5904656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 typeface="Times" pitchFamily="18" charset="0"/>
              <a:buNone/>
            </a:pPr>
            <a:r>
              <a:rPr lang="fi-FI" sz="2100" dirty="0" smtClean="0">
                <a:solidFill>
                  <a:srgbClr val="000000"/>
                </a:solidFill>
              </a:rPr>
              <a:t>	</a:t>
            </a:r>
            <a:r>
              <a:rPr lang="fi-FI" sz="7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VAIKEIDEN TILANTEIDEN KOHTAAMINEN VOI JOHTAA SIIHEN, ETTÄ</a:t>
            </a:r>
          </a:p>
          <a:p>
            <a:pPr lvl="1" eaLnBrk="1" hangingPunct="1"/>
            <a:r>
              <a:rPr lang="fi-FI" sz="7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TEKIJÄN OMA ELÄMÄNTILANNE VAIKEUTUU, KUN KÄSITTELEMÄTTÖMÄT KRIISIT NOUSEVAT PINTAAN</a:t>
            </a:r>
          </a:p>
          <a:p>
            <a:pPr lvl="1" eaLnBrk="1" hangingPunct="1"/>
            <a:r>
              <a:rPr lang="fi-FI" sz="7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TEKIJÄ MENEE LIIAKSI MUKAAN JA/TAI YLITTÄÄ OMAT RAJANSA JOLLOIN SYNTYY MYÖTÄTUNTOUUPUMINEN TAI SIJAISKRIISIYTYMINEN</a:t>
            </a:r>
          </a:p>
          <a:p>
            <a:pPr eaLnBrk="1" hangingPunct="1">
              <a:buFont typeface="Times" pitchFamily="18" charset="0"/>
              <a:buNone/>
            </a:pPr>
            <a:r>
              <a:rPr lang="fi-FI" sz="7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MUISTA: </a:t>
            </a:r>
          </a:p>
          <a:p>
            <a:pPr lvl="1" eaLnBrk="1" hangingPunct="1"/>
            <a:r>
              <a:rPr lang="fi-FI" sz="7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SINULLA OIKEUS TOIMIA TAVALLISEN IHMISEN TAIDOIN. 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fi-FI" sz="7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MUISTA ETTÄ OLET AMMATTILAINEN JA OLET SIITÄ YLPEÄ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96144"/>
          </a:xfrm>
        </p:spPr>
        <p:txBody>
          <a:bodyPr/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ALAISTAIDOT</a:t>
            </a:r>
            <a:endParaRPr lang="fi-FI" dirty="0">
              <a:solidFill>
                <a:srgbClr val="93078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108520" y="980729"/>
            <a:ext cx="9505056" cy="5688632"/>
          </a:xfrm>
        </p:spPr>
        <p:txBody>
          <a:bodyPr>
            <a:noAutofit/>
          </a:bodyPr>
          <a:lstStyle/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VELVOLLISUUS HUOLEHTIA TYÖPAIKAN VIIHTYVYYDESTÄ JA RESURSSIEN JÄRKEVÄSTÄ KÄYTÖSTÄ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YHTEISTYÖ TYÖKAVERIT/ESIMIEHET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MIELIPITEET ASIOIDEN EDISTÄMISEKSI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AKTIIVISUUS TYÖPAIKAN KEHITTÄMISESSÄ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KOHTUULLISUUS ESIMIEHEEN KOHDISTUVISSA ODOTUKSISSA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PERUSTEHTÄVÄN SUUNTAINEN RAKENTAVA TOIMINTATAPA</a:t>
            </a:r>
          </a:p>
          <a:p>
            <a:r>
              <a:rPr lang="fi-FI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VASTUU OMISTA TUNTEISTA</a:t>
            </a:r>
            <a:endParaRPr lang="fi-FI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fi-FI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ESIMIESTAIDOT</a:t>
            </a:r>
            <a:endParaRPr lang="fi-FI" dirty="0">
              <a:solidFill>
                <a:srgbClr val="93078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5733255"/>
          </a:xfrm>
        </p:spPr>
        <p:txBody>
          <a:bodyPr>
            <a:normAutofit fontScale="32500" lnSpcReduction="20000"/>
          </a:bodyPr>
          <a:lstStyle/>
          <a:p>
            <a:r>
              <a:rPr lang="fi-FI" sz="9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YHTEISTYÖTÄ ARVOSTAVA ASENNE</a:t>
            </a:r>
          </a:p>
          <a:p>
            <a:r>
              <a:rPr lang="fi-FI" sz="9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TYÖNTEKIJÄT  MUKAAN PÄÄTÖKSIIN</a:t>
            </a:r>
          </a:p>
          <a:p>
            <a:r>
              <a:rPr lang="fi-FI" sz="9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JATKUVA PERUSTEHTÄVÄN JA SEN TAVOITTEIDEN SELKIYTTÄMINEN</a:t>
            </a:r>
          </a:p>
          <a:p>
            <a:r>
              <a:rPr lang="fi-FI" sz="9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TYÖTEHTÄVIEN KESKINÄISEN TÄRKEYSJÄRJESTYKSEN SELKIYTYS</a:t>
            </a:r>
          </a:p>
          <a:p>
            <a:r>
              <a:rPr lang="fi-FI" sz="9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JATKUVA TYÖN LAADUN ARVIOINTI</a:t>
            </a:r>
          </a:p>
          <a:p>
            <a:r>
              <a:rPr lang="fi-FI" sz="9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PALAUTTEEN ANTAMINEN TEHTÄVIEN SUORITTAMISESTA</a:t>
            </a:r>
          </a:p>
          <a:p>
            <a:r>
              <a:rPr lang="fi-FI" sz="9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TYÖTEHTÄVIIN LIITTYVIEN MUUTOSTEN TIEDOTTAMINEN</a:t>
            </a:r>
          </a:p>
          <a:p>
            <a:r>
              <a:rPr lang="fi-FI" sz="9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TUNNEÄLYN KÄYTTÖ</a:t>
            </a:r>
          </a:p>
          <a:p>
            <a:pPr>
              <a:buNone/>
            </a:pPr>
            <a:endParaRPr lang="fi-FI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28107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LEIRIEN ULKOPUOLINEN TUNTEE OLEVANSA SE </a:t>
            </a:r>
            <a:r>
              <a:rPr kumimoji="0" lang="fi-FI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MITÄ  </a:t>
            </a:r>
            <a:r>
              <a:rPr kumimoji="0" lang="fi-FI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4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fi-FI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KISSA TUO USEIN SISÄÄN</a:t>
            </a:r>
            <a:endParaRPr kumimoji="0" lang="fi-FI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634"/>
            <a:ext cx="9144000" cy="810090"/>
          </a:xfrm>
        </p:spPr>
        <p:txBody>
          <a:bodyPr/>
          <a:lstStyle/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36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MITÄ ESIMIES VOI TEHDÄ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836712"/>
            <a:ext cx="9144000" cy="6021288"/>
          </a:xfrm>
        </p:spPr>
        <p:txBody>
          <a:bodyPr>
            <a:noAutofit/>
          </a:bodyPr>
          <a:lstStyle/>
          <a:p>
            <a:r>
              <a:rPr lang="fi-FI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OMA VIREYS JA JAKSAMINEN</a:t>
            </a:r>
          </a:p>
          <a:p>
            <a:r>
              <a:rPr lang="fi-FI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TYÖNTEON SUJUVUUDEN MAHDOLLISTAMINEN MM. VOIMAVAROJEN RIITTÄVYYDESTÄ HUOLEHTIMINEN</a:t>
            </a:r>
          </a:p>
          <a:p>
            <a:r>
              <a:rPr lang="fi-FI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TAVOITTEIDEN JA KEINOJEN JÄSENTÄMINEN HUOMIO PERUSTEHTÄVÄÄN</a:t>
            </a:r>
          </a:p>
          <a:p>
            <a:r>
              <a:rPr lang="fi-FI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ARVOSTUKSEN OSOITUS + TUKI</a:t>
            </a:r>
          </a:p>
          <a:p>
            <a:r>
              <a:rPr lang="fi-FI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KESKUSTELUT 2 SUUNTAISINA KEHITYSKESKUSTELU TYÖNKUVA JA TAVOITE</a:t>
            </a:r>
          </a:p>
          <a:p>
            <a:r>
              <a:rPr lang="fi-FI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USKALLUS TARTTUA ONG HETI JA KÄSITELLÄ NE</a:t>
            </a:r>
          </a:p>
          <a:p>
            <a:r>
              <a:rPr lang="fi-FI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VALMIUS KYSEENALAISTAA - OPPIA MYÖS UUTTA + MUILLE SAMA MAHDOLLISUUS</a:t>
            </a:r>
          </a:p>
          <a:p>
            <a:r>
              <a:rPr lang="fi-FI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TIETOA YLÖS- JA ALASPÄIN</a:t>
            </a:r>
          </a:p>
          <a:p>
            <a:r>
              <a:rPr lang="fi-FI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TYÖNTEKIJÄN ELÄMÄNTILANTEIDEN HUOMIOINTI MAHDOLLISUUKSIEN MUKAAN</a:t>
            </a:r>
          </a:p>
          <a:p>
            <a:r>
              <a:rPr lang="fi-FI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TYÖNTEKIJÄN INHIMILLISYYDEN HYVÄKSYNTÄ JA OIKEUTUS TYÖN ULKOPUOLISEEN ELÄMÄÄN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UUPUMUSOIREET SINUSSA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333206"/>
          </a:xfrm>
        </p:spPr>
        <p:txBody>
          <a:bodyPr>
            <a:noAutofit/>
          </a:bodyPr>
          <a:lstStyle/>
          <a:p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JATKUVAT SUORITUSPAINEET JA ONGELMAN </a:t>
            </a: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SALAAMINEN</a:t>
            </a: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TYÖN ILO - JA KYYNISYYS </a:t>
            </a: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VÄSYMYS JA TOIMINTAKYVYN </a:t>
            </a: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HEIKKENEMINEN</a:t>
            </a: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TYÖN HALLINAN TUNTEEN </a:t>
            </a: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MENETYS</a:t>
            </a: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FYYSISET OIREET: PÄÄN JOMOTUS, HARTIAT JUMISSA, </a:t>
            </a: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UNIVAIKEUDET</a:t>
            </a: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PSYYKKISET: HAJAMIELISYYS, MUISTIN HEIKKENEMINEN, OPPIMISEN VAIK. JA TUNTEIDEN </a:t>
            </a: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HEIKKENEMINEN</a:t>
            </a: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OMAN TYÖN HALLINNAN </a:t>
            </a:r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MENETTÄM. </a:t>
            </a: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KALENTERI OHJAA ELÄMÄÄ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622176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 ITSE OLET UUPUNU</a:t>
            </a:r>
            <a:r>
              <a:rPr lang="fi-FI" sz="4000" b="1" dirty="0" smtClean="0">
                <a:solidFill>
                  <a:srgbClr val="930789"/>
                </a:solidFill>
                <a:latin typeface="Comic Sans MS" pitchFamily="66" charset="0"/>
              </a:rPr>
              <a:t>T</a:t>
            </a:r>
            <a:r>
              <a:rPr lang="fi-FI" sz="32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fi-FI" sz="32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fi-FI" sz="2400" b="1" dirty="0" smtClean="0">
                <a:latin typeface="Comic Sans MS" pitchFamily="66" charset="0"/>
              </a:rPr>
              <a:t>  </a:t>
            </a:r>
            <a:endParaRPr lang="fi-FI" sz="28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764704"/>
            <a:ext cx="9036496" cy="5693246"/>
          </a:xfrm>
        </p:spPr>
        <p:txBody>
          <a:bodyPr>
            <a:noAutofit/>
          </a:bodyPr>
          <a:lstStyle/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HAKEUDU SAAMAAN APUA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LIEVISSÄ - PURA TUNTEMUKSIASI LÄHEISILLESI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VARAA AIKA LÄHIESIMIEHELTÄSI TYÖ-JÄRJESTELYJEN MUOKKAAMISEKSI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VAKAVA TAPAUS MENE TYÖTERVEYS-HUOLTOON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YRITÄ HYVÄKSYÄ TAPAHTUNUT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RIITTÄVÄ LEPO JA MIELIHYVÄASIAT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MISTÄ VOIT LUOPUA JA MITÄ TILALLE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RUODI TYÖTILANTEESI: MITÄ ON VASTUULLASI, MIHIN AIKASI KULUU, MIKÄ MENEE HYVIN, MIKÄ EI SUJU, MIKÄ ÄRSYTTÄÄ, MIKÄ HYVÄÄ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MITÄ VOIT MUUTTAA TAI SOPEUTUA SIIHEN, MIKÄ EI MUUTU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MUUTOS ESIMIEHEN KANSSA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fi-FI" sz="2800" b="1" dirty="0" smtClean="0">
                <a:latin typeface="Comic Sans MS" pitchFamily="66" charset="0"/>
              </a:rPr>
              <a:t>  </a:t>
            </a:r>
            <a:r>
              <a:rPr lang="fi-FI" sz="36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 TYÖTOVERISI UUPUU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10000"/>
          </a:bodyPr>
          <a:lstStyle/>
          <a:p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ÄLÄ ERISTÄ YSTÄVÄÄSI VAAN PYRI JUTUTTAMAAN HÄNTÄ USEIN</a:t>
            </a:r>
          </a:p>
          <a:p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KYSELE HÄNEN VOINTIAAN</a:t>
            </a:r>
          </a:p>
          <a:p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KERRO HIENOTUNTEISESTI, MILTÄ HÄNEN VOINTINSA SINUSTA NÄYTTÄÄ</a:t>
            </a:r>
          </a:p>
          <a:p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KUVAA OMIA KOKEMUKSIASI JA OMIA TUNTEMUKSIASI</a:t>
            </a:r>
          </a:p>
          <a:p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ÄLÄ LOUKKAANNU JA VETÄYDY, JOS YRITYKSIISI EI SUHT. MYÖNTEISESTI</a:t>
            </a:r>
          </a:p>
          <a:p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ÄLÄ YRITÄ OTTAA VASTUUTA YSTÄV. TAI JÄRJESTÄ TILANNETTA HÄNEN PUOLESTAAN</a:t>
            </a:r>
          </a:p>
          <a:p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HUOLEHDI OMASTA HYVINVOINNISTA ONGELMAT OVAT USEIN YHTEISIÄ</a:t>
            </a:r>
          </a:p>
          <a:p>
            <a:r>
              <a:rPr lang="fi-FI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HERÄTTELE KESKUSTELUA TYÖYHTEISÖN ASIOISTA YHTEISISSÄ TILAISUUKSISSA</a:t>
            </a:r>
          </a:p>
          <a:p>
            <a:endParaRPr lang="fi-FI" sz="2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0" y="548681"/>
            <a:ext cx="4464496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>
              <a:buNone/>
            </a:pPr>
            <a:endParaRPr lang="fi-FI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MITÄ TULI TÖIHIN KUN  </a:t>
            </a:r>
            <a:b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MINÄ TULIN</a:t>
            </a:r>
            <a:endParaRPr lang="fi-FI" sz="4000" b="1" dirty="0"/>
          </a:p>
        </p:txBody>
      </p:sp>
      <p:pic>
        <p:nvPicPr>
          <p:cNvPr id="5122" name="Picture 2" descr="C:\Users\hp\Pictures\logo – Kop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2493243" cy="3316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Vakkuri_na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5283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3979686"/>
            <a:ext cx="91440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SignaColumn-Book"/>
              </a:rPr>
              <a:t>         </a:t>
            </a:r>
            <a:r>
              <a:rPr kumimoji="0" lang="fi-FI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HYVÄÄ ELÄMÄÄ SINULLE          </a:t>
            </a:r>
            <a:endParaRPr kumimoji="0" lang="fi-FI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KAIKKIIN SUHTEISIISI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3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	     	 </a:t>
            </a: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TOIVOO RAIMO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2600" b="1" dirty="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SignaColumn-Book"/>
              </a:rPr>
              <a:t>        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412776"/>
            <a:ext cx="817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3600" b="1" dirty="0" smtClean="0">
                <a:latin typeface="Verdana" pitchFamily="34" charset="0"/>
                <a:ea typeface="Times New Roman" pitchFamily="18" charset="0"/>
                <a:cs typeface="Courier New" pitchFamily="49" charset="0"/>
              </a:rPr>
              <a:t>USKON SIIHEN</a:t>
            </a:r>
            <a:r>
              <a:rPr kumimoji="0" lang="fi-FI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Courier New" pitchFamily="49" charset="0"/>
              </a:rPr>
              <a:t>, ETTÄ IHMISET</a:t>
            </a:r>
            <a:endParaRPr kumimoji="0" lang="fi-FI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Courier New" pitchFamily="49" charset="0"/>
              </a:rPr>
              <a:t>TULEVAT UNOHTAMAAN MITÄ ET</a:t>
            </a:r>
            <a:r>
              <a:rPr lang="fi-FI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i-FI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Courier New" pitchFamily="49" charset="0"/>
              </a:rPr>
              <a:t>SANONUT TAI TEHNYT, MUTTA</a:t>
            </a:r>
            <a:r>
              <a:rPr lang="fi-FI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i-FI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Courier New" pitchFamily="49" charset="0"/>
              </a:rPr>
              <a:t>HE EIVÄT TULE IKINÄ UNOHTAMAAN MITÄ SAIT HEIDÄT TUNTEMAAN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2009-12-03\Omat kuvatiedostot\omat\skannaaminen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25252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19275178_10155445565069776_65110360430353984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0" y="5373216"/>
            <a:ext cx="5652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>
                <a:solidFill>
                  <a:srgbClr val="930789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ELÄMÄÄ EI VOI KESYTTÄÄ</a:t>
            </a:r>
            <a:endParaRPr lang="fi-FI" sz="2800" dirty="0" smtClean="0">
              <a:solidFill>
                <a:srgbClr val="930789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>
                <a:solidFill>
                  <a:srgbClr val="930789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ELÄMÄ KESYTTÄÄ MEIDÄT</a:t>
            </a:r>
            <a:endParaRPr lang="fi-FI" sz="2800" dirty="0" smtClean="0">
              <a:solidFill>
                <a:srgbClr val="930789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>
                <a:solidFill>
                  <a:srgbClr val="930789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HYVÄÄ MATKAA!</a:t>
            </a:r>
            <a:endParaRPr lang="fi-FI" sz="2800" dirty="0" smtClean="0">
              <a:solidFill>
                <a:srgbClr val="93078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KIUSAAMISTA ON JATKUVA</a:t>
            </a:r>
            <a:endParaRPr lang="fi-FI" sz="3200" b="1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>
            <a:noAutofit/>
          </a:bodyPr>
          <a:lstStyle/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KOHTUUTTOMAN TYÖMÄÄRÄN VAATIMINEN, KOHTUUTTOMIEN AIKATAULUJEN ANTAMINEN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KOKOUKSIIN KUTSUMATTA TAI JÄTTÄMINEN TIEDONVÄLITYKSEN ULKOPUOLELLE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OSAAMISEN JA KYKYJEN KANNALTA VAATIMATTOMIEN TEHTÄVIEN ANTAMINEN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SOSIAALINEN ERISTÄMINEN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HUUTAMINEN, HAUKKUMINEN JA SOLVAAMINEN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LOUKKAAVIEN KOMMENTTIEN ESITTÄMINEN, PILKKAAMINEN, NAURUNALAISEKSI SAATTAMINEN, NÖYRYYTTÄMINEN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MUSTAMAALAAMINEN JA PERÄTTÖMIEN TIETOJEN LEVITYS AIHEETON ARVOSTELU JA VÄÄRIEN SYYTÖSTEN ESITTÄMINEN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MIELENTERVEYDEN KYSEENALAISTAMINEN</a:t>
            </a:r>
            <a:r>
              <a:rPr lang="fi-FI" sz="2400" dirty="0" smtClean="0"/>
              <a:t>. </a:t>
            </a:r>
          </a:p>
          <a:p>
            <a:endParaRPr lang="fi-F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VALTA JUOVUTTAA SEN JOLLA ON HUONO ITSETUNTO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USEIMMIN</a:t>
            </a:r>
            <a:r>
              <a:rPr lang="fi-FI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3200" b="1" dirty="0" smtClean="0">
                <a:solidFill>
                  <a:srgbClr val="9307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TYÖPAIKOILLA</a:t>
            </a:r>
            <a:endParaRPr lang="fi-FI" sz="3200" b="1" dirty="0">
              <a:solidFill>
                <a:srgbClr val="9307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TYÖNJAOT JA VASTUUALUEET OVAT EPÄSELVÄT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TYÖN TEKEMISEEN LIITTYVISTÄ TOIMINTATAV JA PELISÄÄNN EI OLE SOVITTU RIITTÄVÄSTI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TYÖPAIKALLA ON UHKAA, EPÄVARMUUTTA JA EPÄTIETOISUUTTA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TYÖNTEKIJÄT KILPAILEVAT KESKENÄÄN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TYÖTÄ ON JATKUVASTI LIIAN PALJON TAI SE ON ÄÄRIMMÄISEN VAIKEAA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TYÖNTEKIJÄT OVAT TYYTYMÄTTÖMIÄ ESIMIESTYÖHÖN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TYÖPAIKALLA ON YLEISESTI HUONO ILMAPIIRI </a:t>
            </a:r>
          </a:p>
          <a:p>
            <a:r>
              <a:rPr lang="fi-FI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TYÖNTEKIJÖILLÄ ON RUNSAASTI STRESSIÄ. </a:t>
            </a:r>
          </a:p>
          <a:p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fi-FI" sz="4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TÄYTYY TULLA NÄHDYKSI JA KUULLUKSI – KEINO OLLA JOTAIN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328592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JOLLEI SAA RAKKAUTTA</a:t>
            </a:r>
            <a:b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HALUAA KUNNIOITUSTA</a:t>
            </a:r>
            <a:b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JOLLEI SAA KUNNIOITUSTA</a:t>
            </a:r>
            <a:b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HALUAA TULLA PELÄTYKSI JA VIHATUKSI</a:t>
            </a:r>
            <a:b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KOVAN PINNAN ALLA ON AINA PELOKAS PIENI IHMINEN</a:t>
            </a:r>
            <a:r>
              <a:rPr lang="fi-F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i-F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JOKA HUUTTAA KURKKU SUORANA  ”RAKASTAKAA MINUA”</a:t>
            </a:r>
            <a:r>
              <a:rPr lang="fi-F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i-FI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1537</Words>
  <Application>Microsoft Office PowerPoint</Application>
  <PresentationFormat>Näytössä katseltava diaesitys (4:3)</PresentationFormat>
  <Paragraphs>346</Paragraphs>
  <Slides>60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60</vt:i4>
      </vt:variant>
    </vt:vector>
  </HeadingPairs>
  <TitlesOfParts>
    <vt:vector size="61" baseType="lpstr">
      <vt:lpstr>Office-teema</vt:lpstr>
      <vt:lpstr>PowerPoint-esitys</vt:lpstr>
      <vt:lpstr>REPETITIO MATER STUDIORUM EST</vt:lpstr>
      <vt:lpstr>PowerPoint-esitys</vt:lpstr>
      <vt:lpstr>LEIRIT</vt:lpstr>
      <vt:lpstr>PowerPoint-esitys</vt:lpstr>
      <vt:lpstr>VALTA JUOVUTTAA SEN JOLLA ON HUONO ITSETUNTO </vt:lpstr>
      <vt:lpstr>TÄYTYY TULLA NÄHDYKSI JA KUULLUKSI – KEINO OLLA JOTAIN </vt:lpstr>
      <vt:lpstr>JOLLEI SAA RAKKAUTTA HALUAA KUNNIOITUSTA JOLLEI SAA KUNNIOITUSTA HALUAA TULLA PELÄTYKSI JA VIHATUKSI </vt:lpstr>
      <vt:lpstr>KOVAN PINNAN ALLA ON AINA PELOKAS PIENI IHMINEN JOKA HUUTTAA KURKKU SUORANA  ”RAKASTAKAA MINUA” </vt:lpstr>
      <vt:lpstr>PowerPoint-esitys</vt:lpstr>
      <vt:lpstr>PowerPoint-esitys</vt:lpstr>
      <vt:lpstr>PowerPoint-esitys</vt:lpstr>
      <vt:lpstr>PowerPoint-esitys</vt:lpstr>
      <vt:lpstr>PowerPoint-esitys</vt:lpstr>
      <vt:lpstr>EI KUKAAN TYÖNTEKIJÄ HALUA OLLA PELKKÄÄ ILMAA </vt:lpstr>
      <vt:lpstr>TYÖYHTEISÖ</vt:lpstr>
      <vt:lpstr>MOTIVOITUMISEN ESTEITÄ</vt:lpstr>
      <vt:lpstr>MOTIVAATIOKULTTUURIT</vt:lpstr>
      <vt:lpstr>PowerPoint-esitys</vt:lpstr>
      <vt:lpstr>TYÖMOTIVAATIO ON</vt:lpstr>
      <vt:lpstr>TYÖMOTIVAATION LÄHTEITÄ</vt:lpstr>
      <vt:lpstr>TYÖNANTAJAN TOIVEET ALAISILTA</vt:lpstr>
      <vt:lpstr>PowerPoint-esitys</vt:lpstr>
      <vt:lpstr>KUKA ON LAUMAN ONGELMA</vt:lpstr>
      <vt:lpstr>LÖYTYI!</vt:lpstr>
      <vt:lpstr>PowerPoint-esitys</vt:lpstr>
      <vt:lpstr>PowerPoint-esitys</vt:lpstr>
      <vt:lpstr>PowerPoint-esitys</vt:lpstr>
      <vt:lpstr>TYÖNOHJAUKSEN TAVOITTEET</vt:lpstr>
      <vt:lpstr>KIRKONPALVELIJAN KUVA  </vt:lpstr>
      <vt:lpstr> PARAS ON HYVÄN VIHOLLINEN</vt:lpstr>
      <vt:lpstr>OSAAVA KIRKONPALVELIJA </vt:lpstr>
      <vt:lpstr>SOSIAALISET TAIDOT</vt:lpstr>
      <vt:lpstr>PowerPoint-esitys</vt:lpstr>
      <vt:lpstr>VUOROVAIKUTUS VÄHENTÄÄ PAINEITA</vt:lpstr>
      <vt:lpstr>KAIKKIEN TUNTEIDEN PURKU TURVALLISESTI</vt:lpstr>
      <vt:lpstr>KUNNIOITUS ROHKEUS VASTUULISUUS</vt:lpstr>
      <vt:lpstr>KUNNIOITUS</vt:lpstr>
      <vt:lpstr>ROHKEUS</vt:lpstr>
      <vt:lpstr>VASTUULLISUUS</vt:lpstr>
      <vt:lpstr> JAKSAMINEN</vt:lpstr>
      <vt:lpstr>YHTEISTOIMINNAN EDELLYTYKSET</vt:lpstr>
      <vt:lpstr>MYÖTÄTUNTOTYYTYVÄISYYS</vt:lpstr>
      <vt:lpstr>  MYÖTÄTUNTOUUPUMUS</vt:lpstr>
      <vt:lpstr>VAARAVYÖHYKKEESSÄ   </vt:lpstr>
      <vt:lpstr>     MYÖTÄTUNTOSTRESSI</vt:lpstr>
      <vt:lpstr>KIRKONTYÖNTEKIJÄN VARJO </vt:lpstr>
      <vt:lpstr>ALAISTAIDOT</vt:lpstr>
      <vt:lpstr>ESIMIESTAIDOT</vt:lpstr>
      <vt:lpstr> MITÄ ESIMIES VOI TEHDÄ</vt:lpstr>
      <vt:lpstr>UUPUMUSOIREET SINUSSA</vt:lpstr>
      <vt:lpstr>JOS ITSE OLET UUPUNUT   </vt:lpstr>
      <vt:lpstr>  JOS TYÖTOVERISI UUPUU</vt:lpstr>
      <vt:lpstr>PowerPoint-esitys</vt:lpstr>
      <vt:lpstr>PowerPoint-esitys</vt:lpstr>
      <vt:lpstr>PowerPoint-esitys</vt:lpstr>
      <vt:lpstr>PowerPoint-esitys</vt:lpstr>
      <vt:lpstr>PowerPoint-esitys</vt:lpstr>
      <vt:lpstr>KIUSAAMISTA ON JATKUVA</vt:lpstr>
      <vt:lpstr>USEIMMIN TYÖPAIKOILLA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ORGANISAATION JÄÄVUORI</dc:title>
  <dc:creator>Raimo</dc:creator>
  <cp:lastModifiedBy>Ruuskanen Antti</cp:lastModifiedBy>
  <cp:revision>378</cp:revision>
  <dcterms:created xsi:type="dcterms:W3CDTF">2010-10-06T12:49:59Z</dcterms:created>
  <dcterms:modified xsi:type="dcterms:W3CDTF">2017-07-03T06:32:21Z</dcterms:modified>
</cp:coreProperties>
</file>